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09" r:id="rId1"/>
  </p:sldMasterIdLst>
  <p:notesMasterIdLst>
    <p:notesMasterId r:id="rId18"/>
  </p:notesMasterIdLst>
  <p:sldIdLst>
    <p:sldId id="256" r:id="rId2"/>
    <p:sldId id="278" r:id="rId3"/>
    <p:sldId id="279" r:id="rId4"/>
    <p:sldId id="280" r:id="rId5"/>
    <p:sldId id="267" r:id="rId6"/>
    <p:sldId id="289" r:id="rId7"/>
    <p:sldId id="290" r:id="rId8"/>
    <p:sldId id="291" r:id="rId9"/>
    <p:sldId id="292" r:id="rId10"/>
    <p:sldId id="275" r:id="rId11"/>
    <p:sldId id="276" r:id="rId12"/>
    <p:sldId id="284" r:id="rId13"/>
    <p:sldId id="285" r:id="rId14"/>
    <p:sldId id="286" r:id="rId15"/>
    <p:sldId id="287" r:id="rId16"/>
    <p:sldId id="288" r:id="rId17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Wingdings 3" pitchFamily="2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2721" autoAdjust="0"/>
  </p:normalViewPr>
  <p:slideViewPr>
    <p:cSldViewPr snapToGrid="0">
      <p:cViewPr varScale="1">
        <p:scale>
          <a:sx n="120" d="100"/>
          <a:sy n="120" d="100"/>
        </p:scale>
        <p:origin x="200" y="4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54895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2abe87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2abe87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were able to find our answers and our predictions were shown correct, for each of the three questions we had come up with.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one (Does urbanization contribute to economic growth?), that urbanization has a positive impact on economic growth.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have found for question two(How have incomes changed over time in countries across the world?), that incomes have increased . 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three(How large are differences in GDP between countries?)</a:t>
            </a:r>
            <a:r>
              <a:rPr lang="en-US" sz="1000" dirty="0"/>
              <a:t> that differences are significant</a:t>
            </a:r>
            <a:r>
              <a:rPr lang="en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2abe87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2abe87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were able to find our answers and our predictions were shown correct, for each of the three questions we had come up with.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one (Does urbanization contribute to economic growth?), that urbanization has a positive impact on economic growth.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have found for question two(How have incomes changed over time in countries across the world?), that incomes have increased . 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three(How large are differences in GDP between countries?)</a:t>
            </a:r>
            <a:r>
              <a:rPr lang="en-US" sz="1000" dirty="0"/>
              <a:t> that differences are significant</a:t>
            </a:r>
            <a:r>
              <a:rPr lang="en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30684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2abe87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2abe87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were able to find our answers and our predictions were shown correct, for each of the three questions we had come up with.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one (Does urbanization contribute to economic growth?), that urbanization has a positive impact on economic growth.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have found for question two(How have incomes changed over time in countries across the world?), that incomes have increased . 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three(How large are differences in GDP between countries?)</a:t>
            </a:r>
            <a:r>
              <a:rPr lang="en-US" sz="1000" dirty="0"/>
              <a:t> that differences are significant</a:t>
            </a:r>
            <a:r>
              <a:rPr lang="en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25169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2abe87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2abe87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were able to find our answers and our predictions were shown correct, for each of the three questions we had come up with.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one (Does urbanization contribute to economic growth?), that urbanization has a positive impact on economic growth.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have found for question two(How have incomes changed over time in countries across the world?), that incomes have increased . 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three(How large are differences in GDP between countries?)</a:t>
            </a:r>
            <a:r>
              <a:rPr lang="en-US" sz="1000" dirty="0"/>
              <a:t> that differences are significant</a:t>
            </a:r>
            <a:r>
              <a:rPr lang="en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32119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2abe87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2abe87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were able to find our answers and our predictions were shown correct, for each of the three questions we had come up with.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one (Does urbanization contribute to economic growth?), that urbanization has a positive impact on economic growth.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have found for question two(How have incomes changed over time in countries across the world?), that incomes have increased . 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three(How large are differences in GDP between countries?)</a:t>
            </a:r>
            <a:r>
              <a:rPr lang="en-US" sz="1000" dirty="0"/>
              <a:t> that differences are significant</a:t>
            </a:r>
            <a:r>
              <a:rPr lang="en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956269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2abe87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2abe87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were able to find our answers and our predictions were shown correct, for each of the three questions we had come up with.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one (Does urbanization contribute to economic growth?), that urbanization has a positive impact on economic growth.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have found for question two(How have incomes changed over time in countries across the world?), that incomes have increased . 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three(How large are differences in GDP between countries?)</a:t>
            </a:r>
            <a:r>
              <a:rPr lang="en-US" sz="1000" dirty="0"/>
              <a:t> that differences are significant</a:t>
            </a:r>
            <a:r>
              <a:rPr lang="en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12abe87d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12abe87d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were able to find our answers and our predictions were shown correct, for each of the three questions we had come up with.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one (Does urbanization contribute to economic growth?), that urbanization has a positive impact on economic growth.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have found for question two(How have incomes changed over time in countries across the world?), that incomes have increased .  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We found for question three(How large are differences in GDP between countries?)</a:t>
            </a:r>
            <a:r>
              <a:rPr lang="en-US" sz="1000" dirty="0"/>
              <a:t> that differences are significant</a:t>
            </a:r>
            <a:r>
              <a:rPr lang="en" sz="1000" dirty="0"/>
              <a:t>.</a:t>
            </a: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733093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75823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9305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05504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20323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012331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903112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9278065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933411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2209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58403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93216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118615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0901537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1181495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986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820225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629579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16043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ourworldindata.org/economic-growth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7950" y="1786836"/>
            <a:ext cx="7688100" cy="15698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Global Urbanization </a:t>
            </a:r>
            <a:br>
              <a:rPr lang="en" sz="3200" dirty="0"/>
            </a:br>
            <a:r>
              <a:rPr lang="en" sz="2400" dirty="0"/>
              <a:t>and </a:t>
            </a:r>
            <a:br>
              <a:rPr lang="en" sz="4400" dirty="0"/>
            </a:br>
            <a:r>
              <a:rPr lang="en" sz="3200" dirty="0"/>
              <a:t>Economic Health of a Nation</a:t>
            </a:r>
            <a:endParaRPr sz="3200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0" y="3356663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By </a:t>
            </a:r>
            <a:r>
              <a:rPr lang="en" dirty="0" err="1">
                <a:solidFill>
                  <a:srgbClr val="000000"/>
                </a:solidFill>
              </a:rPr>
              <a:t>Manoj</a:t>
            </a:r>
            <a:r>
              <a:rPr lang="en" dirty="0">
                <a:solidFill>
                  <a:srgbClr val="000000"/>
                </a:solidFill>
              </a:rPr>
              <a:t> </a:t>
            </a:r>
            <a:r>
              <a:rPr lang="en" dirty="0" err="1">
                <a:solidFill>
                  <a:srgbClr val="000000"/>
                </a:solidFill>
              </a:rPr>
              <a:t>Dey</a:t>
            </a:r>
            <a:r>
              <a:rPr lang="en" dirty="0">
                <a:solidFill>
                  <a:srgbClr val="000000"/>
                </a:solidFill>
              </a:rPr>
              <a:t>, Hamed Yazarloo, and Gautam Gupta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nimation (3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80543" y="981832"/>
            <a:ext cx="6309196" cy="31798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3520D6F-3261-4D48-8716-2003023A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64229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150" dirty="0">
                <a:solidFill>
                  <a:schemeClr val="tx2"/>
                </a:solidFill>
              </a:rPr>
              <a:t>Time, Population, and Continent</a:t>
            </a:r>
          </a:p>
        </p:txBody>
      </p:sp>
    </p:spTree>
    <p:extLst>
      <p:ext uri="{BB962C8B-B14F-4D97-AF65-F5344CB8AC3E}">
        <p14:creationId xmlns:p14="http://schemas.microsoft.com/office/powerpoint/2010/main" val="229270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355" y="1168252"/>
            <a:ext cx="5701289" cy="2806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8D3BAE8-A8C4-9046-91CD-906068B3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150" dirty="0">
                <a:solidFill>
                  <a:schemeClr val="tx2"/>
                </a:solidFill>
              </a:rPr>
              <a:t>Difference in GDP btw countries</a:t>
            </a:r>
          </a:p>
        </p:txBody>
      </p:sp>
    </p:spTree>
    <p:extLst>
      <p:ext uri="{BB962C8B-B14F-4D97-AF65-F5344CB8AC3E}">
        <p14:creationId xmlns:p14="http://schemas.microsoft.com/office/powerpoint/2010/main" val="369863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07A4-751B-434C-B1B4-7EE0CC03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4E293AAE-8C36-E54B-9953-49688CE100B0}"/>
              </a:ext>
            </a:extLst>
          </p:cNvPr>
          <p:cNvSpPr/>
          <p:nvPr/>
        </p:nvSpPr>
        <p:spPr>
          <a:xfrm>
            <a:off x="725850" y="1417803"/>
            <a:ext cx="1620220" cy="3291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Cleanup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308E990-9B3D-CA49-B671-E6AF7C56B032}"/>
              </a:ext>
            </a:extLst>
          </p:cNvPr>
          <p:cNvSpPr/>
          <p:nvPr/>
        </p:nvSpPr>
        <p:spPr>
          <a:xfrm>
            <a:off x="725850" y="2559486"/>
            <a:ext cx="1620220" cy="3291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Exploration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47B4096-BAF7-C04B-B6E8-A777A9BF02E6}"/>
              </a:ext>
            </a:extLst>
          </p:cNvPr>
          <p:cNvSpPr/>
          <p:nvPr/>
        </p:nvSpPr>
        <p:spPr>
          <a:xfrm>
            <a:off x="725850" y="3694909"/>
            <a:ext cx="1620220" cy="3291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Statistics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55621-7FCB-6241-B6A0-C576B5EB115C}"/>
              </a:ext>
            </a:extLst>
          </p:cNvPr>
          <p:cNvSpPr/>
          <p:nvPr/>
        </p:nvSpPr>
        <p:spPr>
          <a:xfrm>
            <a:off x="2346069" y="1397729"/>
            <a:ext cx="3895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sz="1400" dirty="0"/>
              <a:t>Pandas package was used for data cleanup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00662-894E-3547-BE9B-AEDA3B2D8932}"/>
              </a:ext>
            </a:extLst>
          </p:cNvPr>
          <p:cNvSpPr/>
          <p:nvPr/>
        </p:nvSpPr>
        <p:spPr>
          <a:xfrm>
            <a:off x="2346070" y="2553226"/>
            <a:ext cx="3895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en-US" sz="1400" dirty="0"/>
              <a:t>Matplotlib and </a:t>
            </a:r>
            <a:r>
              <a:rPr lang="en-US" sz="1400" dirty="0" err="1"/>
              <a:t>Plotly</a:t>
            </a:r>
            <a:r>
              <a:rPr lang="en-US" sz="1400" dirty="0"/>
              <a:t> modules were used to generate the graphs and maps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F6852-287E-1545-9901-8E00BB67E522}"/>
              </a:ext>
            </a:extLst>
          </p:cNvPr>
          <p:cNvSpPr/>
          <p:nvPr/>
        </p:nvSpPr>
        <p:spPr>
          <a:xfrm>
            <a:off x="2346070" y="3694909"/>
            <a:ext cx="3895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sz="1400" dirty="0"/>
              <a:t>Stats and </a:t>
            </a:r>
            <a:r>
              <a:rPr lang="en-US" sz="1400" dirty="0" err="1"/>
              <a:t>Numpy</a:t>
            </a:r>
            <a:r>
              <a:rPr lang="en-US" sz="1400" dirty="0"/>
              <a:t> modules were used for statistics and calculations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C420F7-3491-2B48-B4F7-DEB1BAFEC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33" y="1068121"/>
            <a:ext cx="2264472" cy="2626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A883EE-B8CB-5544-81F5-D1749972C9F4}"/>
              </a:ext>
            </a:extLst>
          </p:cNvPr>
          <p:cNvSpPr txBox="1"/>
          <p:nvPr/>
        </p:nvSpPr>
        <p:spPr>
          <a:xfrm>
            <a:off x="6336647" y="3987296"/>
            <a:ext cx="240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All of the Data Analysis was done in </a:t>
            </a:r>
            <a:r>
              <a:rPr lang="en-US" sz="1200" dirty="0" err="1"/>
              <a:t>Jupyter</a:t>
            </a:r>
            <a:r>
              <a:rPr lang="en-US" sz="1200" dirty="0"/>
              <a:t> Notebooks </a:t>
            </a:r>
          </a:p>
        </p:txBody>
      </p:sp>
    </p:spTree>
    <p:extLst>
      <p:ext uri="{BB962C8B-B14F-4D97-AF65-F5344CB8AC3E}">
        <p14:creationId xmlns:p14="http://schemas.microsoft.com/office/powerpoint/2010/main" val="402735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07A4-751B-434C-B1B4-7EE0CC03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pic>
        <p:nvPicPr>
          <p:cNvPr id="11" name="Google Shape;132;p20">
            <a:extLst>
              <a:ext uri="{FF2B5EF4-FFF2-40B4-BE49-F238E27FC236}">
                <a16:creationId xmlns:a16="http://schemas.microsoft.com/office/drawing/2014/main" id="{F1481214-8876-C84B-A481-8F6D38D81D0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35092" y="1389936"/>
            <a:ext cx="2324324" cy="232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5484B6-C9EE-FD46-B6AA-9F658F523D68}"/>
              </a:ext>
            </a:extLst>
          </p:cNvPr>
          <p:cNvSpPr/>
          <p:nvPr/>
        </p:nvSpPr>
        <p:spPr>
          <a:xfrm>
            <a:off x="484584" y="2290488"/>
            <a:ext cx="60837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600"/>
              </a:spcBef>
              <a:spcAft>
                <a:spcPts val="1600"/>
              </a:spcAft>
            </a:pPr>
            <a:r>
              <a:rPr lang="en-US" sz="2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findings matched our prediction! 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87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07A4-751B-434C-B1B4-7EE0CC03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5484B6-C9EE-FD46-B6AA-9F658F523D68}"/>
              </a:ext>
            </a:extLst>
          </p:cNvPr>
          <p:cNvSpPr/>
          <p:nvPr/>
        </p:nvSpPr>
        <p:spPr>
          <a:xfrm>
            <a:off x="484584" y="2110085"/>
            <a:ext cx="5937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we had more time in the project, we could maybe have incorporated specific factors that contribute to GDP the most, to have a more narrow analysis.</a:t>
            </a:r>
          </a:p>
        </p:txBody>
      </p:sp>
      <p:pic>
        <p:nvPicPr>
          <p:cNvPr id="5" name="Google Shape;139;p21">
            <a:extLst>
              <a:ext uri="{FF2B5EF4-FFF2-40B4-BE49-F238E27FC236}">
                <a16:creationId xmlns:a16="http://schemas.microsoft.com/office/drawing/2014/main" id="{B51911E9-909C-D54C-890A-8C91CF12F6E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2500" y="1539508"/>
            <a:ext cx="1911251" cy="2548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126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B074-C9F7-C840-8CCF-81491F3B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996" y="2309150"/>
            <a:ext cx="2102008" cy="525199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611848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6B074-C9F7-C840-8CCF-81491F3B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303" y="2309150"/>
            <a:ext cx="2293394" cy="52519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144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07A4-751B-434C-B1B4-7EE0CC03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4E293AAE-8C36-E54B-9953-49688CE100B0}"/>
              </a:ext>
            </a:extLst>
          </p:cNvPr>
          <p:cNvSpPr/>
          <p:nvPr/>
        </p:nvSpPr>
        <p:spPr>
          <a:xfrm>
            <a:off x="725850" y="1417803"/>
            <a:ext cx="1620220" cy="3291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 1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308E990-9B3D-CA49-B671-E6AF7C56B032}"/>
              </a:ext>
            </a:extLst>
          </p:cNvPr>
          <p:cNvSpPr/>
          <p:nvPr/>
        </p:nvSpPr>
        <p:spPr>
          <a:xfrm>
            <a:off x="725850" y="2559486"/>
            <a:ext cx="1620220" cy="3291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 2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47B4096-BAF7-C04B-B6E8-A777A9BF02E6}"/>
              </a:ext>
            </a:extLst>
          </p:cNvPr>
          <p:cNvSpPr/>
          <p:nvPr/>
        </p:nvSpPr>
        <p:spPr>
          <a:xfrm>
            <a:off x="725850" y="3694909"/>
            <a:ext cx="1620220" cy="3291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Question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55621-7FCB-6241-B6A0-C576B5EB115C}"/>
              </a:ext>
            </a:extLst>
          </p:cNvPr>
          <p:cNvSpPr/>
          <p:nvPr/>
        </p:nvSpPr>
        <p:spPr>
          <a:xfrm>
            <a:off x="2346069" y="1418905"/>
            <a:ext cx="5553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/>
              <a:t>Does </a:t>
            </a:r>
            <a:r>
              <a:rPr lang="en-US" b="1" dirty="0"/>
              <a:t>Urbanization</a:t>
            </a:r>
            <a:r>
              <a:rPr lang="en-US" sz="1400" dirty="0"/>
              <a:t> contribute to </a:t>
            </a:r>
            <a:r>
              <a:rPr lang="en-US" b="1" dirty="0"/>
              <a:t>Economic Growth</a:t>
            </a:r>
            <a:r>
              <a:rPr lang="en-US" sz="1400" dirty="0"/>
              <a:t>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00662-894E-3547-BE9B-AEDA3B2D8932}"/>
              </a:ext>
            </a:extLst>
          </p:cNvPr>
          <p:cNvSpPr/>
          <p:nvPr/>
        </p:nvSpPr>
        <p:spPr>
          <a:xfrm>
            <a:off x="2346069" y="2553226"/>
            <a:ext cx="55539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sz="1400" dirty="0"/>
              <a:t>How incomes have </a:t>
            </a:r>
            <a:r>
              <a:rPr lang="en-US" b="1" dirty="0"/>
              <a:t>changed over time </a:t>
            </a:r>
            <a:r>
              <a:rPr lang="en-US" sz="1400" dirty="0"/>
              <a:t>in countries across the world</a:t>
            </a:r>
            <a:r>
              <a:rPr lang="en-US" sz="1200" b="1" dirty="0"/>
              <a:t> </a:t>
            </a:r>
            <a:r>
              <a:rPr lang="en-US" sz="1200" dirty="0"/>
              <a:t>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F6852-287E-1545-9901-8E00BB67E522}"/>
              </a:ext>
            </a:extLst>
          </p:cNvPr>
          <p:cNvSpPr/>
          <p:nvPr/>
        </p:nvSpPr>
        <p:spPr>
          <a:xfrm>
            <a:off x="2346069" y="3694909"/>
            <a:ext cx="55539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sz="1400" dirty="0"/>
              <a:t>How large are the </a:t>
            </a:r>
            <a:r>
              <a:rPr lang="en-US" b="1" dirty="0"/>
              <a:t>differences in GDP </a:t>
            </a:r>
            <a:r>
              <a:rPr lang="en-US" sz="1400" dirty="0"/>
              <a:t>between countries?</a:t>
            </a:r>
          </a:p>
        </p:txBody>
      </p:sp>
    </p:spTree>
    <p:extLst>
      <p:ext uri="{BB962C8B-B14F-4D97-AF65-F5344CB8AC3E}">
        <p14:creationId xmlns:p14="http://schemas.microsoft.com/office/powerpoint/2010/main" val="3844468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07A4-751B-434C-B1B4-7EE0CC03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10" name="Google Shape;99;p15">
            <a:extLst>
              <a:ext uri="{FF2B5EF4-FFF2-40B4-BE49-F238E27FC236}">
                <a16:creationId xmlns:a16="http://schemas.microsoft.com/office/drawing/2014/main" id="{A796E42A-5288-C148-8782-2542303214AB}"/>
              </a:ext>
            </a:extLst>
          </p:cNvPr>
          <p:cNvSpPr txBox="1">
            <a:spLocks/>
          </p:cNvSpPr>
          <p:nvPr/>
        </p:nvSpPr>
        <p:spPr>
          <a:xfrm>
            <a:off x="633757" y="1389936"/>
            <a:ext cx="7688700" cy="3202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57175" indent="-257175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5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557213" indent="-214313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3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8572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2001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15430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187950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2288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25717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2914650" indent="-171450" algn="l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05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f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fr" sz="18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https://ourworldindata.org/economic-growth</a:t>
            </a:r>
            <a:endParaRPr lang="fr" sz="1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Wingdings 3" charset="2"/>
              <a:buNone/>
            </a:pPr>
            <a:endParaRPr lang="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418F33-BF9E-1C4B-B2E8-F595F1C5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36" y="1840348"/>
            <a:ext cx="4785928" cy="23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1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07A4-751B-434C-B1B4-7EE0CC03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Summary 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4E293AAE-8C36-E54B-9953-49688CE100B0}"/>
              </a:ext>
            </a:extLst>
          </p:cNvPr>
          <p:cNvSpPr/>
          <p:nvPr/>
        </p:nvSpPr>
        <p:spPr>
          <a:xfrm>
            <a:off x="725850" y="1417803"/>
            <a:ext cx="1620220" cy="3291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Hypothesis 1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6308E990-9B3D-CA49-B671-E6AF7C56B032}"/>
              </a:ext>
            </a:extLst>
          </p:cNvPr>
          <p:cNvSpPr/>
          <p:nvPr/>
        </p:nvSpPr>
        <p:spPr>
          <a:xfrm>
            <a:off x="725850" y="2559486"/>
            <a:ext cx="1620220" cy="3291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Hypothesis 2</a:t>
            </a:r>
          </a:p>
        </p:txBody>
      </p:sp>
      <p:sp>
        <p:nvSpPr>
          <p:cNvPr id="6" name="Pentagon 5">
            <a:extLst>
              <a:ext uri="{FF2B5EF4-FFF2-40B4-BE49-F238E27FC236}">
                <a16:creationId xmlns:a16="http://schemas.microsoft.com/office/drawing/2014/main" id="{A47B4096-BAF7-C04B-B6E8-A777A9BF02E6}"/>
              </a:ext>
            </a:extLst>
          </p:cNvPr>
          <p:cNvSpPr/>
          <p:nvPr/>
        </p:nvSpPr>
        <p:spPr>
          <a:xfrm>
            <a:off x="725850" y="3694909"/>
            <a:ext cx="1620220" cy="329184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Hypothesis</a:t>
            </a:r>
            <a:r>
              <a:rPr lang="en-US" dirty="0"/>
              <a:t> 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555621-7FCB-6241-B6A0-C576B5EB115C}"/>
              </a:ext>
            </a:extLst>
          </p:cNvPr>
          <p:cNvSpPr/>
          <p:nvPr/>
        </p:nvSpPr>
        <p:spPr>
          <a:xfrm>
            <a:off x="2346069" y="1397729"/>
            <a:ext cx="389524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/>
              <a:t>Urbanization </a:t>
            </a:r>
            <a:r>
              <a:rPr lang="en-US" sz="1400" b="1" dirty="0"/>
              <a:t>BRINGS</a:t>
            </a:r>
            <a:r>
              <a:rPr lang="en-US" sz="1400" dirty="0"/>
              <a:t> economic prosperity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C00662-894E-3547-BE9B-AEDA3B2D8932}"/>
              </a:ext>
            </a:extLst>
          </p:cNvPr>
          <p:cNvSpPr/>
          <p:nvPr/>
        </p:nvSpPr>
        <p:spPr>
          <a:xfrm>
            <a:off x="2346070" y="2553226"/>
            <a:ext cx="3895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sz="1400" dirty="0"/>
              <a:t>Economic growth IS a relatively recent development in human history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9F6852-287E-1545-9901-8E00BB67E522}"/>
              </a:ext>
            </a:extLst>
          </p:cNvPr>
          <p:cNvSpPr/>
          <p:nvPr/>
        </p:nvSpPr>
        <p:spPr>
          <a:xfrm>
            <a:off x="2346070" y="3694909"/>
            <a:ext cx="38952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600"/>
              </a:spcBef>
            </a:pPr>
            <a:r>
              <a:rPr lang="en-US" sz="1400" dirty="0"/>
              <a:t>Economic development IS NOT well distributed across the globe</a:t>
            </a:r>
          </a:p>
        </p:txBody>
      </p:sp>
    </p:spTree>
    <p:extLst>
      <p:ext uri="{BB962C8B-B14F-4D97-AF65-F5344CB8AC3E}">
        <p14:creationId xmlns:p14="http://schemas.microsoft.com/office/powerpoint/2010/main" val="1034786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91DB8C-6DC3-7D43-9E94-724CBE4AFB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0" b="265"/>
          <a:stretch/>
        </p:blipFill>
        <p:spPr>
          <a:xfrm>
            <a:off x="2358993" y="1100019"/>
            <a:ext cx="4426014" cy="294346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269EB91-617D-F045-AC64-D5801B07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150" dirty="0">
                <a:solidFill>
                  <a:schemeClr val="tx2"/>
                </a:solidFill>
              </a:rPr>
              <a:t>GDP per capita</a:t>
            </a:r>
          </a:p>
        </p:txBody>
      </p:sp>
    </p:spTree>
    <p:extLst>
      <p:ext uri="{BB962C8B-B14F-4D97-AF65-F5344CB8AC3E}">
        <p14:creationId xmlns:p14="http://schemas.microsoft.com/office/powerpoint/2010/main" val="364612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69EB91-617D-F045-AC64-D5801B07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150" dirty="0">
                <a:solidFill>
                  <a:schemeClr val="tx2"/>
                </a:solidFill>
              </a:rPr>
              <a:t>Urbanization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E2A96-A1AD-CA4D-8690-5D8426728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1" b="332"/>
          <a:stretch/>
        </p:blipFill>
        <p:spPr>
          <a:xfrm>
            <a:off x="2246932" y="1019864"/>
            <a:ext cx="4650135" cy="310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9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69EB91-617D-F045-AC64-D5801B07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150" dirty="0">
                <a:solidFill>
                  <a:schemeClr val="tx2"/>
                </a:solidFill>
              </a:rPr>
              <a:t>Urbanization vs GDP per capita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249B974-20C2-B047-B1C1-F987A2E4A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68" y="873238"/>
            <a:ext cx="5997064" cy="339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98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69EB91-617D-F045-AC64-D5801B07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150" dirty="0">
                <a:solidFill>
                  <a:schemeClr val="tx2"/>
                </a:solidFill>
              </a:rPr>
              <a:t>Correlation over years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02DAD8E-8A4B-8545-9334-D4BF46BD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05" y="1093160"/>
            <a:ext cx="5302389" cy="2957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71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269EB91-617D-F045-AC64-D5801B07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</a:pPr>
            <a:r>
              <a:rPr lang="en-US" sz="3150" dirty="0">
                <a:solidFill>
                  <a:schemeClr val="tx2"/>
                </a:solidFill>
              </a:rPr>
              <a:t>World GDP over years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FA31008-2088-8143-9C76-987EA380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982" y="1128827"/>
            <a:ext cx="4976036" cy="2885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3981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{593D9CF4-1214-824C-8F52-9C7C94446541}tf10001062</Template>
  <TotalTime>246</TotalTime>
  <Words>857</Words>
  <Application>Microsoft Macintosh PowerPoint</Application>
  <PresentationFormat>On-screen Show (16:9)</PresentationFormat>
  <Paragraphs>95</Paragraphs>
  <Slides>16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Century Gothic</vt:lpstr>
      <vt:lpstr>Wingdings 3</vt:lpstr>
      <vt:lpstr>Arial</vt:lpstr>
      <vt:lpstr>Ion</vt:lpstr>
      <vt:lpstr>Global Urbanization  and  Economic Health of a Nation</vt:lpstr>
      <vt:lpstr>Questions</vt:lpstr>
      <vt:lpstr>Data</vt:lpstr>
      <vt:lpstr>Motivation &amp; Summary </vt:lpstr>
      <vt:lpstr>GDP per capita</vt:lpstr>
      <vt:lpstr>Urbanization</vt:lpstr>
      <vt:lpstr>Urbanization vs GDP per capita</vt:lpstr>
      <vt:lpstr>Correlation over years</vt:lpstr>
      <vt:lpstr>World GDP over years</vt:lpstr>
      <vt:lpstr>Time, Population, and Continent</vt:lpstr>
      <vt:lpstr>Difference in GDP btw countries</vt:lpstr>
      <vt:lpstr>Data Cleanup &amp; Exploration</vt:lpstr>
      <vt:lpstr>Discussion</vt:lpstr>
      <vt:lpstr>Post Mortem</vt:lpstr>
      <vt:lpstr>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Urban to Rural Population Ratio and Economic Health of a Nation</dc:title>
  <dc:creator>Gaurav</dc:creator>
  <cp:lastModifiedBy>Hamed Yazarloo</cp:lastModifiedBy>
  <cp:revision>31</cp:revision>
  <dcterms:modified xsi:type="dcterms:W3CDTF">2019-04-27T21:58:53Z</dcterms:modified>
</cp:coreProperties>
</file>